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453" r:id="rId3"/>
    <p:sldId id="257" r:id="rId4"/>
    <p:sldId id="452" r:id="rId5"/>
    <p:sldId id="259" r:id="rId6"/>
    <p:sldId id="260" r:id="rId7"/>
    <p:sldId id="261" r:id="rId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181BC"/>
    <a:srgbClr val="67892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997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232" y="4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3C92BF-B7FF-20A3-E516-41C57B06080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87D1AD8-78B1-0F18-2AC7-E167B61E760C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4AEAAC-12CD-5CEB-D591-1BF3E1E3FC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AA86CCD-AA7D-9BD0-4F23-785CBB883F9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596EF23-0038-DFD1-30EC-65AFDFDEB23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91691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05471AD-B39B-7616-A485-73407765655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2D62034-69BC-ED18-9AB3-585D85981F3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D3ADF70-5AE7-5EB2-A622-CA1C74D7A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2D088A-CB03-C2D1-C1D3-28F737D240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AD47A6-E7C1-9C9A-3C56-A1BBEBC6E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0854711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7B710C3-80DF-F3A3-C11C-47A925DBD36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27F8D9-533C-7A0D-11A2-46F0F0656DF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603CD5-2D94-B038-E5C6-E48C417E4A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C3FA507-A300-500A-548F-B84603EDB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0D56A90-A16B-18C0-730E-D29B4379D8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714039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wo Conten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 noProof="0" dirty="0"/>
              <a:t>Add Title</a:t>
            </a:r>
          </a:p>
        </p:txBody>
      </p:sp>
      <p:sp>
        <p:nvSpPr>
          <p:cNvPr id="3" name="Inhaltsplatzhalter 2"/>
          <p:cNvSpPr>
            <a:spLocks noGrp="1"/>
          </p:cNvSpPr>
          <p:nvPr>
            <p:ph idx="1" hasCustomPrompt="1"/>
          </p:nvPr>
        </p:nvSpPr>
        <p:spPr>
          <a:xfrm>
            <a:off x="695326" y="1376773"/>
            <a:ext cx="5291476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  <p:sp>
        <p:nvSpPr>
          <p:cNvPr id="4" name="Datumsplatzhalter 3">
            <a:extLst>
              <a:ext uri="{FF2B5EF4-FFF2-40B4-BE49-F238E27FC236}">
                <a16:creationId xmlns:a16="http://schemas.microsoft.com/office/drawing/2014/main" id="{707E4E3B-B029-4FB4-981D-E15979CD63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36E9ABE-E0E0-4CCB-8396-932D3DE870C1}" type="datetime1">
              <a:rPr lang="de-CH" noProof="0" smtClean="0"/>
              <a:t>14.10.25</a:t>
            </a:fld>
            <a:endParaRPr lang="en-GB" noProof="0" dirty="0"/>
          </a:p>
        </p:txBody>
      </p:sp>
      <p:sp>
        <p:nvSpPr>
          <p:cNvPr id="5" name="Fußzeilenplatzhalter 4">
            <a:extLst>
              <a:ext uri="{FF2B5EF4-FFF2-40B4-BE49-F238E27FC236}">
                <a16:creationId xmlns:a16="http://schemas.microsoft.com/office/drawing/2014/main" id="{1B3A6D9A-857D-4B6F-B977-93015D0393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GB" noProof="0"/>
              <a:t>PSI Center for Photon Science</a:t>
            </a:r>
            <a:endParaRPr lang="en-GB" noProof="0" dirty="0"/>
          </a:p>
        </p:txBody>
      </p:sp>
      <p:sp>
        <p:nvSpPr>
          <p:cNvPr id="6" name="Foliennummernplatzhalter 5">
            <a:extLst>
              <a:ext uri="{FF2B5EF4-FFF2-40B4-BE49-F238E27FC236}">
                <a16:creationId xmlns:a16="http://schemas.microsoft.com/office/drawing/2014/main" id="{28FACFD7-BF65-4DA8-AFDF-1BA2EB68250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‹#›</a:t>
            </a:fld>
            <a:endParaRPr lang="en-GB" noProof="0" dirty="0"/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03327075-DC64-5DAB-E02B-8A18CBF5A994}"/>
              </a:ext>
            </a:extLst>
          </p:cNvPr>
          <p:cNvSpPr>
            <a:spLocks noGrp="1"/>
          </p:cNvSpPr>
          <p:nvPr>
            <p:ph idx="13" hasCustomPrompt="1"/>
          </p:nvPr>
        </p:nvSpPr>
        <p:spPr>
          <a:xfrm>
            <a:off x="6205201" y="1376773"/>
            <a:ext cx="5291474" cy="4644616"/>
          </a:xfrm>
        </p:spPr>
        <p:txBody>
          <a:bodyPr tIns="18000"/>
          <a:lstStyle>
            <a:lvl1pPr>
              <a:spcBef>
                <a:spcPts val="400"/>
              </a:spcBef>
              <a:defRPr sz="1600"/>
            </a:lvl1pPr>
            <a:lvl2pPr marL="179388" indent="-179388">
              <a:spcBef>
                <a:spcPts val="400"/>
              </a:spcBef>
              <a:defRPr sz="1600"/>
            </a:lvl2pPr>
            <a:lvl3pPr marL="360363" indent="-180975">
              <a:spcBef>
                <a:spcPts val="400"/>
              </a:spcBef>
              <a:defRPr sz="1600"/>
            </a:lvl3pPr>
            <a:lvl4pPr>
              <a:defRPr sz="1600"/>
            </a:lvl4pPr>
            <a:lvl5pPr>
              <a:defRPr sz="1600"/>
            </a:lvl5pPr>
            <a:lvl6pPr marL="2286000" indent="0">
              <a:buNone/>
              <a:defRPr/>
            </a:lvl6pPr>
          </a:lstStyle>
          <a:p>
            <a:pPr lvl="0"/>
            <a:r>
              <a:rPr lang="en-GB" noProof="0" dirty="0"/>
              <a:t>Add Content</a:t>
            </a:r>
          </a:p>
          <a:p>
            <a:pPr lvl="1"/>
            <a:r>
              <a:rPr lang="en-GB" noProof="0" dirty="0"/>
              <a:t>Second Level</a:t>
            </a:r>
          </a:p>
          <a:p>
            <a:pPr lvl="2"/>
            <a:r>
              <a:rPr lang="en-GB" noProof="0" dirty="0"/>
              <a:t>Third Level</a:t>
            </a:r>
          </a:p>
        </p:txBody>
      </p:sp>
    </p:spTree>
    <p:extLst>
      <p:ext uri="{BB962C8B-B14F-4D97-AF65-F5344CB8AC3E}">
        <p14:creationId xmlns:p14="http://schemas.microsoft.com/office/powerpoint/2010/main" val="29314455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BA62B1E-3F74-44AE-9BCE-DC2A00BD27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FEA782-984F-A2C6-BB46-E6ABCAE370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F091D5-C7F3-8F95-0FA1-C45A9DC1F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40419B9-D4B0-562E-65BD-280EF1B7CA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A8F5471-98D5-21CF-F094-7143259397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53066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AA2E71-5B82-B06F-92C0-CF74AB23986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517459E0-A369-0BFE-8892-8E62CDDC48A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60B901-86F4-953A-B454-2EC9DDB1FEA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E823A49-156E-3530-273A-108FC91BC8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E6F1BE8-E515-9C79-8709-7B6886397E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4536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29D7FC7-A1B2-BCCE-FDE5-D548535808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C062806-CF2E-37D3-CAD6-B6CED150CC0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B1A0D07-AE3C-C7BD-795E-B03A0FF1CE4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C9749DE-6E44-04AE-8DD8-A4B8919191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BBF4234-4753-1C82-91A8-BC9B8E3EFB4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915344C-0E62-A239-869B-B7F91AEE30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639641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F07C129-5E13-B7DB-B58B-51C6804B7C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1A9EED6-E575-B8C7-CB00-5FACA117FD1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480A9F-ADC6-B47E-CA73-8F8C3ABBE86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9007F1-B902-C813-278E-050193244C2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A1A4DFC-CC3B-6BAB-76EF-6CCCC227660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67243B8-7073-985E-5BBA-5B3CE767621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E38A9D4-A709-4E91-5B3F-3B1260DD9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79424C-20E4-1DF7-57F8-26693FDE28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016766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7A8006E-96B6-6D58-6047-1A79B01881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3024479-6A48-4D41-9977-4D3FBD95EF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AE5A38-25BF-CE2F-1A1A-FB7342C622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2729297-231C-C3FC-4F18-4A67F5ADE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8824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958864A-0E1F-7BAF-E67F-002F059A8C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2C11A0DD-9E6A-BE46-3BC2-30E465B00E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756A656-6FD9-545F-5831-211530EF1B5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788708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E1CAA3-30FB-C89C-C971-525739FE08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545BCA8-FC21-7564-0AF6-0C1D4BEF4BC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A513CD7-E1D5-C511-494F-AE3C22FA387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5859C04-F91E-E306-F540-C6418D6A78C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2BADE81-8208-0D47-C995-0FBA2E7CDD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E91478D-9EF9-D2D3-F19A-4B874713B5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3897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5F8E90-987B-F02C-0986-C1993F542B0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6C0EB5C-93A8-50A5-DBE0-A8CA9739AE9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EF00F0-6080-F437-5A93-57889A7ABDF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1C71471A-9EC2-8EED-7274-3062E49CA2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148A4F4-4DD7-CEA2-A634-B7A5B9ABDF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3CC4273-04A1-EE52-5393-ABDBE30810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78726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DFDEEB28-4BE1-3C15-4688-A4BC57FDB9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DADE407-09F1-7A4C-643E-D44022CEAD9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60019D-4A64-2D12-0049-0AE67E8FE7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1F9F46A-7E69-4D40-9F21-2EEE4C02204A}" type="datetimeFigureOut">
              <a:rPr lang="en-US" smtClean="0"/>
              <a:t>10/14/25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D6D924-46BD-BBED-1164-A89655EE2F4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25BB8F-2C85-0D7D-2B10-00CB045316B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B1DE4B-E140-4296-B35F-D11FC438695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1570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5.png"/><Relationship Id="rId7" Type="http://schemas.openxmlformats.org/officeDocument/2006/relationships/image" Target="../media/image9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A488E5-35AA-B525-A72D-112CD015EBB9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A5C23004-446A-D487-EDD5-FB71198BC992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956623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C719-9BE5-FEE8-7EA5-F0C8777E3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Texture tomography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5C49771-F96F-1010-DD0F-8B20C842D94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76330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AutoShape 4">
            <a:extLst>
              <a:ext uri="{FF2B5EF4-FFF2-40B4-BE49-F238E27FC236}">
                <a16:creationId xmlns:a16="http://schemas.microsoft.com/office/drawing/2014/main" id="{83EB4053-46B6-C59B-C994-CD3BD4D31A13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0" y="3429000"/>
            <a:ext cx="10608356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pic>
        <p:nvPicPr>
          <p:cNvPr id="7" name="Picture 6" descr="A skeleton of a frog&#10;&#10;AI-generated content may be incorrect.">
            <a:extLst>
              <a:ext uri="{FF2B5EF4-FFF2-40B4-BE49-F238E27FC236}">
                <a16:creationId xmlns:a16="http://schemas.microsoft.com/office/drawing/2014/main" id="{B2A0D63C-DD95-5C67-360B-3C4F46F9D43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6" t="8661" r="6476" b="8661"/>
          <a:stretch/>
        </p:blipFill>
        <p:spPr>
          <a:xfrm>
            <a:off x="-1" y="0"/>
            <a:ext cx="12192001" cy="6858000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453A216E-C667-0C9D-B9FA-C490B98BC321}"/>
              </a:ext>
            </a:extLst>
          </p:cNvPr>
          <p:cNvSpPr/>
          <p:nvPr/>
        </p:nvSpPr>
        <p:spPr>
          <a:xfrm rot="19655912">
            <a:off x="7669288" y="4831846"/>
            <a:ext cx="317693" cy="246757"/>
          </a:xfrm>
          <a:prstGeom prst="rect">
            <a:avLst/>
          </a:prstGeom>
          <a:noFill/>
          <a:ln w="3810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653391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frogbone">
            <a:hlinkClick r:id="" action="ppaction://media"/>
            <a:extLst>
              <a:ext uri="{FF2B5EF4-FFF2-40B4-BE49-F238E27FC236}">
                <a16:creationId xmlns:a16="http://schemas.microsoft.com/office/drawing/2014/main" id="{CDDA25C6-9E8D-2C38-EDE5-DE87159D95FE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5151009" y="1422408"/>
            <a:ext cx="6919182" cy="43448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AE692533-AF0C-E556-07A9-AEC0B9F405A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dirty="0"/>
              <a:t>Small angle x-ray scattering tensor tomography</a:t>
            </a:r>
            <a:endParaRPr lang="en-US" sz="4000" u="sng" dirty="0"/>
          </a:p>
        </p:txBody>
      </p:sp>
      <p:pic>
        <p:nvPicPr>
          <p:cNvPr id="9" name="Content Placeholder 8">
            <a:extLst>
              <a:ext uri="{FF2B5EF4-FFF2-40B4-BE49-F238E27FC236}">
                <a16:creationId xmlns:a16="http://schemas.microsoft.com/office/drawing/2014/main" id="{053E8034-121F-20F3-2D10-19DB17D6236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5"/>
          <a:stretch>
            <a:fillRect/>
          </a:stretch>
        </p:blipFill>
        <p:spPr>
          <a:xfrm>
            <a:off x="424383" y="1634750"/>
            <a:ext cx="4933998" cy="4132556"/>
          </a:xfr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604A4CA-FB67-B915-D576-D61646BD6E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42AD375-037F-43D0-B059-5172DA06796A}" type="slidenum">
              <a:rPr lang="en-GB" noProof="0" smtClean="0"/>
              <a:pPr/>
              <a:t>4</a:t>
            </a:fld>
            <a:endParaRPr lang="en-GB" noProof="0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ADC948E-7954-9B7D-3E9A-634F39A39C40}"/>
              </a:ext>
            </a:extLst>
          </p:cNvPr>
          <p:cNvSpPr txBox="1"/>
          <p:nvPr/>
        </p:nvSpPr>
        <p:spPr>
          <a:xfrm>
            <a:off x="1756876" y="5767306"/>
            <a:ext cx="3672408" cy="3077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l"/>
            <a:r>
              <a:rPr lang="en-US" sz="2000" dirty="0"/>
              <a:t>[</a:t>
            </a:r>
            <a:r>
              <a:rPr lang="en-US" sz="1600" i="1" dirty="0"/>
              <a:t>M. Liebi et al., 2015]</a:t>
            </a:r>
          </a:p>
        </p:txBody>
      </p:sp>
    </p:spTree>
    <p:extLst>
      <p:ext uri="{BB962C8B-B14F-4D97-AF65-F5344CB8AC3E}">
        <p14:creationId xmlns:p14="http://schemas.microsoft.com/office/powerpoint/2010/main" val="27955043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99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1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2"/>
                  </p:tgtEl>
                </p:cond>
              </p:nextCondLst>
            </p:seq>
            <p:video>
              <p:cMediaNode vol="80000">
                <p:cTn id="12" repeatCount="indefinite" fill="hold" display="0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CA7A682-042A-AE09-241F-28DF3FDC4BB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1" r="1551"/>
          <a:stretch/>
        </p:blipFill>
        <p:spPr>
          <a:xfrm>
            <a:off x="673100" y="431799"/>
            <a:ext cx="3873500" cy="2997200"/>
          </a:xfrm>
        </p:spPr>
      </p:pic>
      <p:pic>
        <p:nvPicPr>
          <p:cNvPr id="14" name="Picture 1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1F5CEF87-F30D-B443-69D0-E9FA348ABD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3021476" y="3962400"/>
            <a:ext cx="2275548" cy="2679700"/>
          </a:xfrm>
          <a:prstGeom prst="rect">
            <a:avLst/>
          </a:prstGeom>
        </p:spPr>
      </p:pic>
      <p:pic>
        <p:nvPicPr>
          <p:cNvPr id="16" name="Picture 15" descr="A colorful sphere with grid and numbers&#10;&#10;AI-generated content may be incorrect.">
            <a:extLst>
              <a:ext uri="{FF2B5EF4-FFF2-40B4-BE49-F238E27FC236}">
                <a16:creationId xmlns:a16="http://schemas.microsoft.com/office/drawing/2014/main" id="{25E12593-819B-C575-9840-21418D642816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11" t="13612" r="7500" b="2777"/>
          <a:stretch/>
        </p:blipFill>
        <p:spPr>
          <a:xfrm>
            <a:off x="428171" y="3962400"/>
            <a:ext cx="2331358" cy="2730500"/>
          </a:xfrm>
          <a:prstGeom prst="rect">
            <a:avLst/>
          </a:prstGeom>
        </p:spPr>
      </p:pic>
      <p:cxnSp>
        <p:nvCxnSpPr>
          <p:cNvPr id="18" name="Straight Arrow Connector 17">
            <a:extLst>
              <a:ext uri="{FF2B5EF4-FFF2-40B4-BE49-F238E27FC236}">
                <a16:creationId xmlns:a16="http://schemas.microsoft.com/office/drawing/2014/main" id="{FC1A2ABD-D84F-04E3-65A1-3CE03C2C2B60}"/>
              </a:ext>
            </a:extLst>
          </p:cNvPr>
          <p:cNvCxnSpPr>
            <a:cxnSpLocks/>
            <a:stCxn id="16" idx="0"/>
          </p:cNvCxnSpPr>
          <p:nvPr/>
        </p:nvCxnSpPr>
        <p:spPr>
          <a:xfrm flipV="1">
            <a:off x="1593850" y="1930399"/>
            <a:ext cx="349250" cy="2032001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>
            <a:extLst>
              <a:ext uri="{FF2B5EF4-FFF2-40B4-BE49-F238E27FC236}">
                <a16:creationId xmlns:a16="http://schemas.microsoft.com/office/drawing/2014/main" id="{270F80D6-70E4-718F-8E70-3221A5C59180}"/>
              </a:ext>
            </a:extLst>
          </p:cNvPr>
          <p:cNvCxnSpPr>
            <a:cxnSpLocks/>
          </p:cNvCxnSpPr>
          <p:nvPr/>
        </p:nvCxnSpPr>
        <p:spPr>
          <a:xfrm flipH="1" flipV="1">
            <a:off x="3213100" y="2413000"/>
            <a:ext cx="803275" cy="1447800"/>
          </a:xfrm>
          <a:prstGeom prst="straightConnector1">
            <a:avLst/>
          </a:prstGeom>
          <a:ln w="3810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4" name="Picture 23" descr="A blue circle with a red center&#10;&#10;AI-generated content may be incorrect.">
            <a:extLst>
              <a:ext uri="{FF2B5EF4-FFF2-40B4-BE49-F238E27FC236}">
                <a16:creationId xmlns:a16="http://schemas.microsoft.com/office/drawing/2014/main" id="{F5E7B6D3-6F94-4179-8B9C-671B7E929298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08" t="23149" r="24362" b="22222"/>
          <a:stretch/>
        </p:blipFill>
        <p:spPr>
          <a:xfrm>
            <a:off x="9161413" y="1199202"/>
            <a:ext cx="2602416" cy="2661597"/>
          </a:xfrm>
          <a:prstGeom prst="rect">
            <a:avLst/>
          </a:prstGeom>
        </p:spPr>
      </p:pic>
      <p:pic>
        <p:nvPicPr>
          <p:cNvPr id="26" name="Picture 25" descr="A blue circle with yellow center&#10;&#10;AI-generated content may be incorrect.">
            <a:extLst>
              <a:ext uri="{FF2B5EF4-FFF2-40B4-BE49-F238E27FC236}">
                <a16:creationId xmlns:a16="http://schemas.microsoft.com/office/drawing/2014/main" id="{A3756356-0352-C520-0837-6060205C963B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23518" r="25703" b="21852"/>
          <a:stretch/>
        </p:blipFill>
        <p:spPr>
          <a:xfrm>
            <a:off x="9161413" y="3934300"/>
            <a:ext cx="2602416" cy="2735900"/>
          </a:xfrm>
          <a:prstGeom prst="rect">
            <a:avLst/>
          </a:prstGeom>
        </p:spPr>
      </p:pic>
      <p:pic>
        <p:nvPicPr>
          <p:cNvPr id="30" name="Picture 29" descr="A screenshot of a computer generated image&#10;&#10;AI-generated content may be incorrect.">
            <a:extLst>
              <a:ext uri="{FF2B5EF4-FFF2-40B4-BE49-F238E27FC236}">
                <a16:creationId xmlns:a16="http://schemas.microsoft.com/office/drawing/2014/main" id="{2535342F-2E8A-36CD-C062-7E709AEAAA72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5261" t="9201" r="8551" b="7291"/>
          <a:stretch/>
        </p:blipFill>
        <p:spPr>
          <a:xfrm>
            <a:off x="5286375" y="532531"/>
            <a:ext cx="3167511" cy="2997200"/>
          </a:xfrm>
          <a:prstGeom prst="rect">
            <a:avLst/>
          </a:prstGeom>
        </p:spPr>
      </p:pic>
      <p:cxnSp>
        <p:nvCxnSpPr>
          <p:cNvPr id="32" name="Straight Arrow Connector 31">
            <a:extLst>
              <a:ext uri="{FF2B5EF4-FFF2-40B4-BE49-F238E27FC236}">
                <a16:creationId xmlns:a16="http://schemas.microsoft.com/office/drawing/2014/main" id="{2E4037E5-963F-551D-0522-380426BBA0F9}"/>
              </a:ext>
            </a:extLst>
          </p:cNvPr>
          <p:cNvCxnSpPr>
            <a:cxnSpLocks/>
            <a:endCxn id="24" idx="1"/>
          </p:cNvCxnSpPr>
          <p:nvPr/>
        </p:nvCxnSpPr>
        <p:spPr>
          <a:xfrm>
            <a:off x="5966243" y="2108644"/>
            <a:ext cx="3195170" cy="421357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14BE3E8A-89C3-D9AD-17AB-BE56330F2E7D}"/>
              </a:ext>
            </a:extLst>
          </p:cNvPr>
          <p:cNvCxnSpPr>
            <a:cxnSpLocks/>
          </p:cNvCxnSpPr>
          <p:nvPr/>
        </p:nvCxnSpPr>
        <p:spPr>
          <a:xfrm>
            <a:off x="7192393" y="2437965"/>
            <a:ext cx="1941361" cy="1791879"/>
          </a:xfrm>
          <a:prstGeom prst="straightConnector1">
            <a:avLst/>
          </a:prstGeom>
          <a:ln w="57150"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50" name="Picture 2" descr="Refer to caption">
            <a:extLst>
              <a:ext uri="{FF2B5EF4-FFF2-40B4-BE49-F238E27FC236}">
                <a16:creationId xmlns:a16="http://schemas.microsoft.com/office/drawing/2014/main" id="{75F1B38F-10EF-A16D-0780-82F5D7C778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6843" t="50000" r="9252" b="17407"/>
          <a:stretch/>
        </p:blipFill>
        <p:spPr bwMode="auto">
          <a:xfrm>
            <a:off x="5839093" y="4229844"/>
            <a:ext cx="2509388" cy="24122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2" name="TextBox 41">
            <a:extLst>
              <a:ext uri="{FF2B5EF4-FFF2-40B4-BE49-F238E27FC236}">
                <a16:creationId xmlns:a16="http://schemas.microsoft.com/office/drawing/2014/main" id="{53949E29-5C67-DB41-C4DD-B200E4DC6F28}"/>
              </a:ext>
            </a:extLst>
          </p:cNvPr>
          <p:cNvSpPr txBox="1"/>
          <p:nvPr/>
        </p:nvSpPr>
        <p:spPr>
          <a:xfrm>
            <a:off x="9096339" y="704345"/>
            <a:ext cx="2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Diffraction patterns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BCAF354-9CD6-E238-40E0-F08ECE65008F}"/>
              </a:ext>
            </a:extLst>
          </p:cNvPr>
          <p:cNvSpPr txBox="1"/>
          <p:nvPr/>
        </p:nvSpPr>
        <p:spPr>
          <a:xfrm>
            <a:off x="1908169" y="3512362"/>
            <a:ext cx="273256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Pole figures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4404FF01-B9EF-7D5B-455D-7830F5893108}"/>
              </a:ext>
            </a:extLst>
          </p:cNvPr>
          <p:cNvSpPr txBox="1"/>
          <p:nvPr/>
        </p:nvSpPr>
        <p:spPr>
          <a:xfrm>
            <a:off x="5779737" y="3859052"/>
            <a:ext cx="319516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Reciprocal space map</a:t>
            </a:r>
          </a:p>
        </p:txBody>
      </p:sp>
    </p:spTree>
    <p:extLst>
      <p:ext uri="{BB962C8B-B14F-4D97-AF65-F5344CB8AC3E}">
        <p14:creationId xmlns:p14="http://schemas.microsoft.com/office/powerpoint/2010/main" val="42637872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48397181-0CE9-BFD8-8696-8FAD2C8563B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1295400" y="991196"/>
            <a:ext cx="4140200" cy="4875608"/>
          </a:xfrm>
          <a:prstGeom prst="rect">
            <a:avLst/>
          </a:prstGeom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10DCD45E-9CEE-A346-6A07-431F08A5CABE}"/>
              </a:ext>
            </a:extLst>
          </p:cNvPr>
          <p:cNvGrpSpPr/>
          <p:nvPr/>
        </p:nvGrpSpPr>
        <p:grpSpPr>
          <a:xfrm>
            <a:off x="660400" y="1986756"/>
            <a:ext cx="2857500" cy="2070100"/>
            <a:chOff x="660400" y="1986756"/>
            <a:chExt cx="2857500" cy="2070100"/>
          </a:xfrm>
        </p:grpSpPr>
        <p:sp>
          <p:nvSpPr>
            <p:cNvPr id="5" name="Arc 4">
              <a:extLst>
                <a:ext uri="{FF2B5EF4-FFF2-40B4-BE49-F238E27FC236}">
                  <a16:creationId xmlns:a16="http://schemas.microsoft.com/office/drawing/2014/main" id="{D158509E-0C90-3CA9-9638-882978232578}"/>
                </a:ext>
              </a:extLst>
            </p:cNvPr>
            <p:cNvSpPr/>
            <p:nvPr/>
          </p:nvSpPr>
          <p:spPr>
            <a:xfrm>
              <a:off x="3054350" y="1986756"/>
              <a:ext cx="463550" cy="2070100"/>
            </a:xfrm>
            <a:prstGeom prst="arc">
              <a:avLst>
                <a:gd name="adj1" fmla="val 16200000"/>
                <a:gd name="adj2" fmla="val 5517561"/>
              </a:avLst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7" name="Straight Arrow Connector 6">
              <a:extLst>
                <a:ext uri="{FF2B5EF4-FFF2-40B4-BE49-F238E27FC236}">
                  <a16:creationId xmlns:a16="http://schemas.microsoft.com/office/drawing/2014/main" id="{11E77C67-4DCA-E35C-C99F-5335424E7332}"/>
                </a:ext>
              </a:extLst>
            </p:cNvPr>
            <p:cNvCxnSpPr/>
            <p:nvPr/>
          </p:nvCxnSpPr>
          <p:spPr>
            <a:xfrm>
              <a:off x="660400" y="3048000"/>
              <a:ext cx="17081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DE6C470A-DD21-49EC-4BAE-37FFB640B96E}"/>
                </a:ext>
              </a:extLst>
            </p:cNvPr>
            <p:cNvSpPr txBox="1"/>
            <p:nvPr/>
          </p:nvSpPr>
          <p:spPr>
            <a:xfrm>
              <a:off x="755650" y="2603500"/>
              <a:ext cx="186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X-ray beam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160CAD8A-2973-3F8C-C0A2-64FFF8523B34}"/>
              </a:ext>
            </a:extLst>
          </p:cNvPr>
          <p:cNvGrpSpPr/>
          <p:nvPr/>
        </p:nvGrpSpPr>
        <p:grpSpPr>
          <a:xfrm rot="20074458">
            <a:off x="673099" y="2499924"/>
            <a:ext cx="2857500" cy="2070100"/>
            <a:chOff x="660400" y="1986756"/>
            <a:chExt cx="2857500" cy="2070100"/>
          </a:xfrm>
        </p:grpSpPr>
        <p:sp>
          <p:nvSpPr>
            <p:cNvPr id="11" name="Arc 10">
              <a:extLst>
                <a:ext uri="{FF2B5EF4-FFF2-40B4-BE49-F238E27FC236}">
                  <a16:creationId xmlns:a16="http://schemas.microsoft.com/office/drawing/2014/main" id="{05D3471C-60C6-8105-EAED-AE2CEF1A0AE5}"/>
                </a:ext>
              </a:extLst>
            </p:cNvPr>
            <p:cNvSpPr/>
            <p:nvPr/>
          </p:nvSpPr>
          <p:spPr>
            <a:xfrm>
              <a:off x="3054350" y="1986756"/>
              <a:ext cx="463550" cy="2070100"/>
            </a:xfrm>
            <a:prstGeom prst="arc">
              <a:avLst>
                <a:gd name="adj1" fmla="val 16200000"/>
                <a:gd name="adj2" fmla="val 5517561"/>
              </a:avLst>
            </a:prstGeom>
            <a:ln w="38100">
              <a:solidFill>
                <a:srgbClr val="FF0000"/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cxnSp>
          <p:nvCxnSpPr>
            <p:cNvPr id="12" name="Straight Arrow Connector 11">
              <a:extLst>
                <a:ext uri="{FF2B5EF4-FFF2-40B4-BE49-F238E27FC236}">
                  <a16:creationId xmlns:a16="http://schemas.microsoft.com/office/drawing/2014/main" id="{2A509B0E-A485-1DFF-3BD3-9DF13A499FBF}"/>
                </a:ext>
              </a:extLst>
            </p:cNvPr>
            <p:cNvCxnSpPr/>
            <p:nvPr/>
          </p:nvCxnSpPr>
          <p:spPr>
            <a:xfrm>
              <a:off x="660400" y="3048000"/>
              <a:ext cx="1708150" cy="0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B57BC9AD-296C-56B3-28EB-A219CED1D751}"/>
                </a:ext>
              </a:extLst>
            </p:cNvPr>
            <p:cNvSpPr txBox="1"/>
            <p:nvPr/>
          </p:nvSpPr>
          <p:spPr>
            <a:xfrm>
              <a:off x="755650" y="2603500"/>
              <a:ext cx="18669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X-ray beam</a:t>
              </a:r>
            </a:p>
          </p:txBody>
        </p:sp>
      </p:grpSp>
      <p:pic>
        <p:nvPicPr>
          <p:cNvPr id="15" name="Content Placeholder 3" descr="A colorful sphere on a grid&#10;&#10;AI-generated content may be incorrect.">
            <a:extLst>
              <a:ext uri="{FF2B5EF4-FFF2-40B4-BE49-F238E27FC236}">
                <a16:creationId xmlns:a16="http://schemas.microsoft.com/office/drawing/2014/main" id="{4F67CAA1-25BB-FE65-1E34-5A55E00367E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723" t="14166" r="8334" b="1112"/>
          <a:stretch/>
        </p:blipFill>
        <p:spPr>
          <a:xfrm>
            <a:off x="6669373" y="1057917"/>
            <a:ext cx="4140200" cy="4875608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77DBF6CF-50A0-FFB1-4443-C203BD06F14A}"/>
              </a:ext>
            </a:extLst>
          </p:cNvPr>
          <p:cNvGrpSpPr/>
          <p:nvPr/>
        </p:nvGrpSpPr>
        <p:grpSpPr>
          <a:xfrm rot="12070500">
            <a:off x="7494778" y="2301352"/>
            <a:ext cx="2051036" cy="1654080"/>
            <a:chOff x="7494779" y="2280334"/>
            <a:chExt cx="2051036" cy="1654080"/>
          </a:xfrm>
        </p:grpSpPr>
        <p:sp>
          <p:nvSpPr>
            <p:cNvPr id="16" name="Star: 5 Points 15">
              <a:extLst>
                <a:ext uri="{FF2B5EF4-FFF2-40B4-BE49-F238E27FC236}">
                  <a16:creationId xmlns:a16="http://schemas.microsoft.com/office/drawing/2014/main" id="{36F62FE1-10C4-5519-BEAE-378A9FEF5EE3}"/>
                </a:ext>
              </a:extLst>
            </p:cNvPr>
            <p:cNvSpPr/>
            <p:nvPr/>
          </p:nvSpPr>
          <p:spPr>
            <a:xfrm>
              <a:off x="8845550" y="2280334"/>
              <a:ext cx="273050" cy="247650"/>
            </a:xfrm>
            <a:prstGeom prst="star5">
              <a:avLst/>
            </a:prstGeom>
            <a:solidFill>
              <a:srgbClr val="FFFF00"/>
            </a:solidFill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8" name="Arc 17">
              <a:extLst>
                <a:ext uri="{FF2B5EF4-FFF2-40B4-BE49-F238E27FC236}">
                  <a16:creationId xmlns:a16="http://schemas.microsoft.com/office/drawing/2014/main" id="{B4E61030-296E-7F4C-A098-C8272BC9090A}"/>
                </a:ext>
              </a:extLst>
            </p:cNvPr>
            <p:cNvSpPr/>
            <p:nvPr/>
          </p:nvSpPr>
          <p:spPr>
            <a:xfrm rot="2098966">
              <a:off x="7494779" y="2308269"/>
              <a:ext cx="2051036" cy="1626145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FFFF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19" name="Oval 18">
            <a:extLst>
              <a:ext uri="{FF2B5EF4-FFF2-40B4-BE49-F238E27FC236}">
                <a16:creationId xmlns:a16="http://schemas.microsoft.com/office/drawing/2014/main" id="{1004EA7D-CA42-09B1-1D62-1434F98F0396}"/>
              </a:ext>
            </a:extLst>
          </p:cNvPr>
          <p:cNvSpPr/>
          <p:nvPr/>
        </p:nvSpPr>
        <p:spPr>
          <a:xfrm>
            <a:off x="7902554" y="2076178"/>
            <a:ext cx="1374936" cy="6559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8" name="Group 47">
            <a:extLst>
              <a:ext uri="{FF2B5EF4-FFF2-40B4-BE49-F238E27FC236}">
                <a16:creationId xmlns:a16="http://schemas.microsoft.com/office/drawing/2014/main" id="{B8939C4A-BF17-7EB3-115A-4593B68BAC5F}"/>
              </a:ext>
            </a:extLst>
          </p:cNvPr>
          <p:cNvGrpSpPr/>
          <p:nvPr/>
        </p:nvGrpSpPr>
        <p:grpSpPr>
          <a:xfrm>
            <a:off x="7235385" y="1057917"/>
            <a:ext cx="3423716" cy="4040918"/>
            <a:chOff x="7235385" y="1057917"/>
            <a:chExt cx="3423716" cy="4040918"/>
          </a:xfrm>
        </p:grpSpPr>
        <p:cxnSp>
          <p:nvCxnSpPr>
            <p:cNvPr id="22" name="Straight Arrow Connector 21">
              <a:extLst>
                <a:ext uri="{FF2B5EF4-FFF2-40B4-BE49-F238E27FC236}">
                  <a16:creationId xmlns:a16="http://schemas.microsoft.com/office/drawing/2014/main" id="{44FCDB72-1B18-308A-8CB6-52327FE94924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385287" y="3667978"/>
              <a:ext cx="1063080" cy="64261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>
              <a:extLst>
                <a:ext uri="{FF2B5EF4-FFF2-40B4-BE49-F238E27FC236}">
                  <a16:creationId xmlns:a16="http://schemas.microsoft.com/office/drawing/2014/main" id="{3CA972A0-2933-0219-D714-ECC51FC86DA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180986" y="3989286"/>
              <a:ext cx="590792" cy="110954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8" name="Straight Arrow Connector 27">
              <a:extLst>
                <a:ext uri="{FF2B5EF4-FFF2-40B4-BE49-F238E27FC236}">
                  <a16:creationId xmlns:a16="http://schemas.microsoft.com/office/drawing/2014/main" id="{B9D01330-3A75-B0F3-EE37-1030078791B8}"/>
                </a:ext>
              </a:extLst>
            </p:cNvPr>
            <p:cNvCxnSpPr>
              <a:cxnSpLocks/>
            </p:cNvCxnSpPr>
            <p:nvPr/>
          </p:nvCxnSpPr>
          <p:spPr>
            <a:xfrm flipH="1" flipV="1">
              <a:off x="9430472" y="3258339"/>
              <a:ext cx="1228629" cy="3589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Straight Arrow Connector 29">
              <a:extLst>
                <a:ext uri="{FF2B5EF4-FFF2-40B4-BE49-F238E27FC236}">
                  <a16:creationId xmlns:a16="http://schemas.microsoft.com/office/drawing/2014/main" id="{EF83D76A-7FCC-1B90-29B4-F06583438AA6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476382" y="2781297"/>
              <a:ext cx="1182719" cy="191535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Straight Arrow Connector 35">
              <a:extLst>
                <a:ext uri="{FF2B5EF4-FFF2-40B4-BE49-F238E27FC236}">
                  <a16:creationId xmlns:a16="http://schemas.microsoft.com/office/drawing/2014/main" id="{D150D2C8-D62B-18D9-7702-FFADD043B5D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265648" y="1961756"/>
              <a:ext cx="879520" cy="676787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8" name="Straight Arrow Connector 37">
              <a:extLst>
                <a:ext uri="{FF2B5EF4-FFF2-40B4-BE49-F238E27FC236}">
                  <a16:creationId xmlns:a16="http://schemas.microsoft.com/office/drawing/2014/main" id="{E1FCAFD6-EFBE-CBB4-5647-239F949A553F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9023860" y="1419880"/>
              <a:ext cx="539775" cy="984279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Straight Arrow Connector 40">
              <a:extLst>
                <a:ext uri="{FF2B5EF4-FFF2-40B4-BE49-F238E27FC236}">
                  <a16:creationId xmlns:a16="http://schemas.microsoft.com/office/drawing/2014/main" id="{8922A586-03CA-4DE6-601C-E045233DE985}"/>
                </a:ext>
              </a:extLst>
            </p:cNvPr>
            <p:cNvCxnSpPr>
              <a:cxnSpLocks/>
              <a:stCxn id="15" idx="0"/>
            </p:cNvCxnSpPr>
            <p:nvPr/>
          </p:nvCxnSpPr>
          <p:spPr>
            <a:xfrm flipH="1">
              <a:off x="8622370" y="1057917"/>
              <a:ext cx="117103" cy="1144086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6" name="Straight Connector 45">
              <a:extLst>
                <a:ext uri="{FF2B5EF4-FFF2-40B4-BE49-F238E27FC236}">
                  <a16:creationId xmlns:a16="http://schemas.microsoft.com/office/drawing/2014/main" id="{E3B05D89-E6A3-B07F-EE61-1F25CA657085}"/>
                </a:ext>
              </a:extLst>
            </p:cNvPr>
            <p:cNvCxnSpPr>
              <a:cxnSpLocks/>
            </p:cNvCxnSpPr>
            <p:nvPr/>
          </p:nvCxnSpPr>
          <p:spPr>
            <a:xfrm>
              <a:off x="7235385" y="1521813"/>
              <a:ext cx="614522" cy="770218"/>
            </a:xfrm>
            <a:prstGeom prst="line">
              <a:avLst/>
            </a:prstGeom>
            <a:ln w="5715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Straight Arrow Connector 48">
              <a:extLst>
                <a:ext uri="{FF2B5EF4-FFF2-40B4-BE49-F238E27FC236}">
                  <a16:creationId xmlns:a16="http://schemas.microsoft.com/office/drawing/2014/main" id="{B2CAB809-79FA-B423-1962-BD9492C3F015}"/>
                </a:ext>
              </a:extLst>
            </p:cNvPr>
            <p:cNvCxnSpPr>
              <a:cxnSpLocks/>
            </p:cNvCxnSpPr>
            <p:nvPr/>
          </p:nvCxnSpPr>
          <p:spPr>
            <a:xfrm>
              <a:off x="8003166" y="1201401"/>
              <a:ext cx="266662" cy="947773"/>
            </a:xfrm>
            <a:prstGeom prst="straightConnector1">
              <a:avLst/>
            </a:prstGeom>
            <a:ln w="5715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0" name="TextBox 19">
            <a:extLst>
              <a:ext uri="{FF2B5EF4-FFF2-40B4-BE49-F238E27FC236}">
                <a16:creationId xmlns:a16="http://schemas.microsoft.com/office/drawing/2014/main" id="{B8D47FF9-DB5F-C280-F717-FCD48AFE4782}"/>
              </a:ext>
            </a:extLst>
          </p:cNvPr>
          <p:cNvSpPr txBox="1"/>
          <p:nvPr/>
        </p:nvSpPr>
        <p:spPr>
          <a:xfrm>
            <a:off x="7815930" y="672869"/>
            <a:ext cx="17299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Blocked by diffractometer</a:t>
            </a:r>
          </a:p>
        </p:txBody>
      </p:sp>
      <p:sp>
        <p:nvSpPr>
          <p:cNvPr id="52" name="Multiplication Sign 51">
            <a:extLst>
              <a:ext uri="{FF2B5EF4-FFF2-40B4-BE49-F238E27FC236}">
                <a16:creationId xmlns:a16="http://schemas.microsoft.com/office/drawing/2014/main" id="{21593E9F-A2E1-1FA3-303C-95703A93D9A3}"/>
              </a:ext>
            </a:extLst>
          </p:cNvPr>
          <p:cNvSpPr/>
          <p:nvPr/>
        </p:nvSpPr>
        <p:spPr>
          <a:xfrm>
            <a:off x="7849907" y="128345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3" name="Multiplication Sign 52">
            <a:extLst>
              <a:ext uri="{FF2B5EF4-FFF2-40B4-BE49-F238E27FC236}">
                <a16:creationId xmlns:a16="http://schemas.microsoft.com/office/drawing/2014/main" id="{8CD24D65-69D7-2EDF-DCA8-26FCEA79F871}"/>
              </a:ext>
            </a:extLst>
          </p:cNvPr>
          <p:cNvSpPr/>
          <p:nvPr/>
        </p:nvSpPr>
        <p:spPr>
          <a:xfrm>
            <a:off x="8431252" y="130004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Multiplication Sign 53">
            <a:extLst>
              <a:ext uri="{FF2B5EF4-FFF2-40B4-BE49-F238E27FC236}">
                <a16:creationId xmlns:a16="http://schemas.microsoft.com/office/drawing/2014/main" id="{AB9B046B-12A2-A8E6-3DEE-4B21DE48C1CA}"/>
              </a:ext>
            </a:extLst>
          </p:cNvPr>
          <p:cNvSpPr/>
          <p:nvPr/>
        </p:nvSpPr>
        <p:spPr>
          <a:xfrm>
            <a:off x="9046413" y="1569544"/>
            <a:ext cx="525239" cy="580678"/>
          </a:xfrm>
          <a:prstGeom prst="mathMultiply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5" name="Picture 54" descr="A blue circle with yellow center&#10;&#10;AI-generated content may be incorrect.">
            <a:extLst>
              <a:ext uri="{FF2B5EF4-FFF2-40B4-BE49-F238E27FC236}">
                <a16:creationId xmlns:a16="http://schemas.microsoft.com/office/drawing/2014/main" id="{587B2883-60C4-4954-EAB0-D87A5B6745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106" t="23518" r="25703" b="21852"/>
          <a:stretch/>
        </p:blipFill>
        <p:spPr>
          <a:xfrm>
            <a:off x="6227471" y="1156538"/>
            <a:ext cx="3868542" cy="4066968"/>
          </a:xfrm>
          <a:prstGeom prst="rect">
            <a:avLst/>
          </a:prstGeom>
        </p:spPr>
      </p:pic>
      <p:sp>
        <p:nvSpPr>
          <p:cNvPr id="56" name="Oval 55">
            <a:extLst>
              <a:ext uri="{FF2B5EF4-FFF2-40B4-BE49-F238E27FC236}">
                <a16:creationId xmlns:a16="http://schemas.microsoft.com/office/drawing/2014/main" id="{4863C13D-9BF9-5246-AD50-EA1EFAD9F2F1}"/>
              </a:ext>
            </a:extLst>
          </p:cNvPr>
          <p:cNvSpPr/>
          <p:nvPr/>
        </p:nvSpPr>
        <p:spPr>
          <a:xfrm>
            <a:off x="7114966" y="2142191"/>
            <a:ext cx="2150682" cy="2019320"/>
          </a:xfrm>
          <a:prstGeom prst="ellipse">
            <a:avLst/>
          </a:prstGeom>
          <a:noFill/>
          <a:ln w="3810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42317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  <p:bldP spid="20" grpId="0"/>
      <p:bldP spid="52" grpId="0" animBg="1"/>
      <p:bldP spid="53" grpId="0" animBg="1"/>
      <p:bldP spid="54" grpId="0" animBg="1"/>
      <p:bldP spid="56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0FEFF12C-C954-2101-F3DC-DE656BDA762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070" t="15739" r="62755" b="18019"/>
          <a:stretch/>
        </p:blipFill>
        <p:spPr>
          <a:xfrm>
            <a:off x="4615301" y="4124812"/>
            <a:ext cx="2393390" cy="2422826"/>
          </a:xfrm>
          <a:prstGeom prst="rect">
            <a:avLst/>
          </a:prstGeom>
        </p:spPr>
      </p:pic>
      <p:pic>
        <p:nvPicPr>
          <p:cNvPr id="9" name="Content Placeholder 3">
            <a:extLst>
              <a:ext uri="{FF2B5EF4-FFF2-40B4-BE49-F238E27FC236}">
                <a16:creationId xmlns:a16="http://schemas.microsoft.com/office/drawing/2014/main" id="{D85C2448-8C76-6305-108D-F13371517D8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468" t="11331" r="8159" b="1762"/>
          <a:stretch/>
        </p:blipFill>
        <p:spPr>
          <a:xfrm>
            <a:off x="316523" y="436098"/>
            <a:ext cx="4157003" cy="4923694"/>
          </a:xfrm>
          <a:prstGeom prst="rect">
            <a:avLst/>
          </a:prstGeom>
        </p:spPr>
      </p:pic>
      <p:sp>
        <p:nvSpPr>
          <p:cNvPr id="20" name="Oval 19">
            <a:extLst>
              <a:ext uri="{FF2B5EF4-FFF2-40B4-BE49-F238E27FC236}">
                <a16:creationId xmlns:a16="http://schemas.microsoft.com/office/drawing/2014/main" id="{401EF78E-8650-9C46-4B6E-8AD4F9C4F5D0}"/>
              </a:ext>
            </a:extLst>
          </p:cNvPr>
          <p:cNvSpPr/>
          <p:nvPr/>
        </p:nvSpPr>
        <p:spPr>
          <a:xfrm rot="574708">
            <a:off x="1671860" y="1596547"/>
            <a:ext cx="1374936" cy="655962"/>
          </a:xfrm>
          <a:prstGeom prst="ellipse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8E0D3C1-66FE-389F-C503-BF577C986E9D}"/>
              </a:ext>
            </a:extLst>
          </p:cNvPr>
          <p:cNvSpPr txBox="1"/>
          <p:nvPr/>
        </p:nvSpPr>
        <p:spPr>
          <a:xfrm>
            <a:off x="4799489" y="370241"/>
            <a:ext cx="7075988" cy="35086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The problem with tensor-tomography:</a:t>
            </a:r>
          </a:p>
          <a:p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general; all 2D-projection directions need to be measured.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2-circle diffractometers are not available at most XRD-CT BLs.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Difficult alignment and data processing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Always 3D-tomography; no slice-by-slice.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 practice some directions are always blocked by the sample-mount and diffractometer geometry.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Missing projections lead to missing-wedge artifacts in certain scattering-directions; easy to misinterpret as sample features.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5EF290E-4D6F-32FA-893C-3CFB37780B92}"/>
              </a:ext>
            </a:extLst>
          </p:cNvPr>
          <p:cNvSpPr txBox="1"/>
          <p:nvPr/>
        </p:nvSpPr>
        <p:spPr>
          <a:xfrm>
            <a:off x="4420115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E09EC97-B11C-03D4-1E53-DF664DB5E960}"/>
              </a:ext>
            </a:extLst>
          </p:cNvPr>
          <p:cNvSpPr txBox="1"/>
          <p:nvPr/>
        </p:nvSpPr>
        <p:spPr>
          <a:xfrm>
            <a:off x="5733870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B74323-F643-3238-CA6D-980A7A32EF9D}"/>
              </a:ext>
            </a:extLst>
          </p:cNvPr>
          <p:cNvSpPr txBox="1"/>
          <p:nvPr/>
        </p:nvSpPr>
        <p:spPr>
          <a:xfrm>
            <a:off x="8195631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E321066-EBD4-BA29-5818-4300C5DC1FFE}"/>
              </a:ext>
            </a:extLst>
          </p:cNvPr>
          <p:cNvSpPr txBox="1"/>
          <p:nvPr/>
        </p:nvSpPr>
        <p:spPr>
          <a:xfrm>
            <a:off x="10657392" y="6421923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x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728AB10-CF59-171F-5979-5723ED4E7D6C}"/>
              </a:ext>
            </a:extLst>
          </p:cNvPr>
          <p:cNvSpPr txBox="1"/>
          <p:nvPr/>
        </p:nvSpPr>
        <p:spPr>
          <a:xfrm>
            <a:off x="9472932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  <p:grpSp>
        <p:nvGrpSpPr>
          <p:cNvPr id="27" name="Group 26">
            <a:extLst>
              <a:ext uri="{FF2B5EF4-FFF2-40B4-BE49-F238E27FC236}">
                <a16:creationId xmlns:a16="http://schemas.microsoft.com/office/drawing/2014/main" id="{EB3D16EB-CA18-45A3-74C7-478DC495A198}"/>
              </a:ext>
            </a:extLst>
          </p:cNvPr>
          <p:cNvGrpSpPr/>
          <p:nvPr/>
        </p:nvGrpSpPr>
        <p:grpSpPr>
          <a:xfrm>
            <a:off x="881422" y="1510235"/>
            <a:ext cx="1708146" cy="2051036"/>
            <a:chOff x="881422" y="1510235"/>
            <a:chExt cx="1708146" cy="2051036"/>
          </a:xfrm>
        </p:grpSpPr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51E03D2-4F24-524E-BE8F-865BB82532D9}"/>
                </a:ext>
              </a:extLst>
            </p:cNvPr>
            <p:cNvSpPr txBox="1"/>
            <p:nvPr/>
          </p:nvSpPr>
          <p:spPr>
            <a:xfrm>
              <a:off x="881422" y="2362329"/>
              <a:ext cx="98781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5">
                      <a:lumMod val="75000"/>
                    </a:schemeClr>
                  </a:solidFill>
                </a:rPr>
                <a:t>z</a:t>
              </a:r>
            </a:p>
          </p:txBody>
        </p:sp>
        <p:sp>
          <p:nvSpPr>
            <p:cNvPr id="23" name="Arc 22">
              <a:extLst>
                <a:ext uri="{FF2B5EF4-FFF2-40B4-BE49-F238E27FC236}">
                  <a16:creationId xmlns:a16="http://schemas.microsoft.com/office/drawing/2014/main" id="{119E7F2B-A2A8-DC1C-5235-0D1C646B75F7}"/>
                </a:ext>
              </a:extLst>
            </p:cNvPr>
            <p:cNvSpPr/>
            <p:nvPr/>
          </p:nvSpPr>
          <p:spPr>
            <a:xfrm rot="16657979">
              <a:off x="1022642" y="1994344"/>
              <a:ext cx="2051036" cy="108281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4181BC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73D3BCD5-F3D4-57D8-B174-87418EAD685E}"/>
              </a:ext>
            </a:extLst>
          </p:cNvPr>
          <p:cNvGrpSpPr/>
          <p:nvPr/>
        </p:nvGrpSpPr>
        <p:grpSpPr>
          <a:xfrm>
            <a:off x="1228709" y="1174969"/>
            <a:ext cx="2154134" cy="1902192"/>
            <a:chOff x="1228709" y="1174969"/>
            <a:chExt cx="2154134" cy="1902192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8F9F74D-FD89-E556-886A-FE4BD61724C7}"/>
                </a:ext>
              </a:extLst>
            </p:cNvPr>
            <p:cNvSpPr txBox="1"/>
            <p:nvPr/>
          </p:nvSpPr>
          <p:spPr>
            <a:xfrm>
              <a:off x="2395024" y="1174969"/>
              <a:ext cx="9878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rgbClr val="FF0000"/>
                  </a:solidFill>
                </a:rPr>
                <a:t>y</a:t>
              </a:r>
            </a:p>
          </p:txBody>
        </p:sp>
        <p:sp>
          <p:nvSpPr>
            <p:cNvPr id="24" name="Arc 23">
              <a:extLst>
                <a:ext uri="{FF2B5EF4-FFF2-40B4-BE49-F238E27FC236}">
                  <a16:creationId xmlns:a16="http://schemas.microsoft.com/office/drawing/2014/main" id="{28543EE2-AD6D-DABD-2512-A7DFF5126A48}"/>
                </a:ext>
              </a:extLst>
            </p:cNvPr>
            <p:cNvSpPr/>
            <p:nvPr/>
          </p:nvSpPr>
          <p:spPr>
            <a:xfrm rot="568561">
              <a:off x="1228709" y="1994344"/>
              <a:ext cx="2051036" cy="108281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FF0000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384EC42E-129A-49AC-DEC4-8C2A9649FDEB}"/>
              </a:ext>
            </a:extLst>
          </p:cNvPr>
          <p:cNvGrpSpPr/>
          <p:nvPr/>
        </p:nvGrpSpPr>
        <p:grpSpPr>
          <a:xfrm>
            <a:off x="1155709" y="1915124"/>
            <a:ext cx="2420943" cy="1508152"/>
            <a:chOff x="1155709" y="1915124"/>
            <a:chExt cx="2420943" cy="1508152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AAE0E25-677C-2A65-56F8-976F40D62A70}"/>
                </a:ext>
              </a:extLst>
            </p:cNvPr>
            <p:cNvSpPr txBox="1"/>
            <p:nvPr/>
          </p:nvSpPr>
          <p:spPr>
            <a:xfrm>
              <a:off x="2588833" y="3053944"/>
              <a:ext cx="987819" cy="369332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r>
                <a:rPr lang="en-US" dirty="0">
                  <a:solidFill>
                    <a:schemeClr val="accent6">
                      <a:lumMod val="75000"/>
                    </a:schemeClr>
                  </a:solidFill>
                </a:rPr>
                <a:t>x</a:t>
              </a:r>
            </a:p>
          </p:txBody>
        </p:sp>
        <p:sp>
          <p:nvSpPr>
            <p:cNvPr id="25" name="Arc 24">
              <a:extLst>
                <a:ext uri="{FF2B5EF4-FFF2-40B4-BE49-F238E27FC236}">
                  <a16:creationId xmlns:a16="http://schemas.microsoft.com/office/drawing/2014/main" id="{761C12FE-5525-3799-400C-B639AACFA9BE}"/>
                </a:ext>
              </a:extLst>
            </p:cNvPr>
            <p:cNvSpPr/>
            <p:nvPr/>
          </p:nvSpPr>
          <p:spPr>
            <a:xfrm rot="8780410">
              <a:off x="1155709" y="1915124"/>
              <a:ext cx="2051036" cy="1301607"/>
            </a:xfrm>
            <a:prstGeom prst="arc">
              <a:avLst>
                <a:gd name="adj1" fmla="val 570735"/>
                <a:gd name="adj2" fmla="val 10613748"/>
              </a:avLst>
            </a:prstGeom>
            <a:ln w="38100">
              <a:solidFill>
                <a:srgbClr val="67892D"/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 u="sng"/>
            </a:p>
          </p:txBody>
        </p:sp>
      </p:grpSp>
      <p:pic>
        <p:nvPicPr>
          <p:cNvPr id="29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F8BF3F86-E301-BE66-0738-93A4C0BBE2A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273" t="15739" r="35806" b="18019"/>
          <a:stretch/>
        </p:blipFill>
        <p:spPr>
          <a:xfrm>
            <a:off x="7102730" y="4121709"/>
            <a:ext cx="2370202" cy="2422826"/>
          </a:xfrm>
          <a:prstGeom prst="rect">
            <a:avLst/>
          </a:prstGeom>
        </p:spPr>
      </p:pic>
      <p:pic>
        <p:nvPicPr>
          <p:cNvPr id="30" name="Content Placeholder 4" descr="A collage of images of a cell&#10;&#10;AI-generated content may be incorrect.">
            <a:extLst>
              <a:ext uri="{FF2B5EF4-FFF2-40B4-BE49-F238E27FC236}">
                <a16:creationId xmlns:a16="http://schemas.microsoft.com/office/drawing/2014/main" id="{B867556C-3908-EFF8-F5C3-EAB1F4BEF24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706" t="15739" r="8857" b="18019"/>
          <a:stretch/>
        </p:blipFill>
        <p:spPr>
          <a:xfrm>
            <a:off x="9691305" y="4121709"/>
            <a:ext cx="2325964" cy="2422826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7D9C676B-E956-A4AD-B725-416652F5E3C5}"/>
              </a:ext>
            </a:extLst>
          </p:cNvPr>
          <p:cNvSpPr txBox="1"/>
          <p:nvPr/>
        </p:nvSpPr>
        <p:spPr>
          <a:xfrm>
            <a:off x="7008690" y="5212116"/>
            <a:ext cx="55055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z</a:t>
            </a:r>
          </a:p>
        </p:txBody>
      </p:sp>
    </p:spTree>
    <p:extLst>
      <p:ext uri="{BB962C8B-B14F-4D97-AF65-F5344CB8AC3E}">
        <p14:creationId xmlns:p14="http://schemas.microsoft.com/office/powerpoint/2010/main" val="13945060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</p:bld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1823</TotalTime>
  <Words>109</Words>
  <Application>Microsoft Macintosh PowerPoint</Application>
  <PresentationFormat>Widescreen</PresentationFormat>
  <Paragraphs>29</Paragraphs>
  <Slides>7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Arial</vt:lpstr>
      <vt:lpstr>Calibri</vt:lpstr>
      <vt:lpstr>Calibri Light</vt:lpstr>
      <vt:lpstr>Office Theme</vt:lpstr>
      <vt:lpstr>PowerPoint Presentation</vt:lpstr>
      <vt:lpstr>Texture tomography</vt:lpstr>
      <vt:lpstr>PowerPoint Presentation</vt:lpstr>
      <vt:lpstr>Small angle x-ray scattering tensor tomography</vt:lpstr>
      <vt:lpstr>PowerPoint Presentation</vt:lpstr>
      <vt:lpstr>PowerPoint Presentation</vt:lpstr>
      <vt:lpstr>PowerPoint Presentation</vt:lpstr>
    </vt:vector>
  </TitlesOfParts>
  <Company>Paul Scherrer Institut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Carlsen Mads Allerup</dc:creator>
  <cp:lastModifiedBy>barba</cp:lastModifiedBy>
  <cp:revision>9</cp:revision>
  <dcterms:created xsi:type="dcterms:W3CDTF">2025-08-07T12:51:33Z</dcterms:created>
  <dcterms:modified xsi:type="dcterms:W3CDTF">2025-10-15T19:28:46Z</dcterms:modified>
</cp:coreProperties>
</file>